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7" r:id="rId5"/>
    <p:sldId id="267" r:id="rId6"/>
    <p:sldId id="285" r:id="rId7"/>
    <p:sldId id="279" r:id="rId8"/>
    <p:sldId id="280" r:id="rId9"/>
    <p:sldId id="269" r:id="rId10"/>
    <p:sldId id="286" r:id="rId11"/>
    <p:sldId id="287" r:id="rId12"/>
    <p:sldId id="288" r:id="rId13"/>
    <p:sldId id="281" r:id="rId14"/>
    <p:sldId id="282" r:id="rId15"/>
    <p:sldId id="290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69874" autoAdjust="0"/>
  </p:normalViewPr>
  <p:slideViewPr>
    <p:cSldViewPr snapToGrid="0">
      <p:cViewPr varScale="1">
        <p:scale>
          <a:sx n="119" d="100"/>
          <a:sy n="119" d="100"/>
        </p:scale>
        <p:origin x="1746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2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de-DE" smtClean="0"/>
              <a:t>23.11.2019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de-DE" smtClean="0"/>
              <a:t>23.11.2019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60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24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0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53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94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62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69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09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09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47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umpzone@outlook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8592" y="2503715"/>
            <a:ext cx="10058400" cy="194199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de-DE" sz="6000" dirty="0" smtClean="0">
                <a:solidFill>
                  <a:srgbClr val="A85229"/>
                </a:solidFill>
                <a:effectLst/>
              </a:rPr>
              <a:t>PUMPTRACKS – Wie man die Jugend gewinnt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6057" y="4783494"/>
            <a:ext cx="11005457" cy="993851"/>
          </a:xfrm>
        </p:spPr>
        <p:txBody>
          <a:bodyPr>
            <a:noAutofit/>
          </a:bodyPr>
          <a:lstStyle/>
          <a:p>
            <a:pPr algn="ctr"/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5" y="404093"/>
            <a:ext cx="1548891" cy="15488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94" y="759438"/>
            <a:ext cx="1762125" cy="838200"/>
          </a:xfrm>
          <a:prstGeom prst="rect">
            <a:avLst/>
          </a:prstGeom>
        </p:spPr>
      </p:pic>
      <p:pic>
        <p:nvPicPr>
          <p:cNvPr id="1026" name="Picture 2" descr="X:\priv\! Bike\! Pumptrack LA DR\Shapetastic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00" y="46416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805562" y="6215742"/>
            <a:ext cx="10918372" cy="48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2" y="6108207"/>
            <a:ext cx="597393" cy="5973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759438"/>
            <a:ext cx="29094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smtClean="0">
                <a:solidFill>
                  <a:srgbClr val="A85229"/>
                </a:solidFill>
              </a:rPr>
              <a:t>WAS </a:t>
            </a:r>
            <a:r>
              <a:rPr lang="de-DE" dirty="0">
                <a:solidFill>
                  <a:srgbClr val="A85229"/>
                </a:solidFill>
              </a:rPr>
              <a:t>kann der ADFC / </a:t>
            </a:r>
            <a:r>
              <a:rPr lang="de-DE" dirty="0" err="1" smtClean="0">
                <a:solidFill>
                  <a:srgbClr val="A85229"/>
                </a:solidFill>
              </a:rPr>
              <a:t>dER</a:t>
            </a:r>
            <a:r>
              <a:rPr lang="de-DE" dirty="0" smtClean="0">
                <a:solidFill>
                  <a:srgbClr val="A85229"/>
                </a:solidFill>
              </a:rPr>
              <a:t> </a:t>
            </a:r>
            <a:r>
              <a:rPr lang="de-DE" dirty="0" err="1" smtClean="0">
                <a:solidFill>
                  <a:srgbClr val="A85229"/>
                </a:solidFill>
              </a:rPr>
              <a:t>OrtsVERBAND</a:t>
            </a:r>
            <a:r>
              <a:rPr lang="de-DE" dirty="0" smtClean="0">
                <a:solidFill>
                  <a:srgbClr val="A85229"/>
                </a:solidFill>
              </a:rPr>
              <a:t> TUN </a:t>
            </a:r>
            <a:r>
              <a:rPr lang="de-DE" dirty="0">
                <a:solidFill>
                  <a:srgbClr val="A85229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Unterstützung bereits gestarteter Projekte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Wie finde ich bereits gestartete Projekte ?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Google Suche </a:t>
            </a:r>
            <a:r>
              <a:rPr lang="de-DE" dirty="0">
                <a:solidFill>
                  <a:srgbClr val="514A40"/>
                </a:solidFill>
              </a:rPr>
              <a:t>nach Pumptrack, </a:t>
            </a:r>
            <a:r>
              <a:rPr lang="de-DE" dirty="0" err="1">
                <a:solidFill>
                  <a:srgbClr val="514A40"/>
                </a:solidFill>
              </a:rPr>
              <a:t>dirtpark</a:t>
            </a:r>
            <a:r>
              <a:rPr lang="de-DE" dirty="0">
                <a:solidFill>
                  <a:srgbClr val="514A40"/>
                </a:solidFill>
              </a:rPr>
              <a:t>, </a:t>
            </a:r>
            <a:r>
              <a:rPr lang="de-DE" dirty="0" err="1">
                <a:solidFill>
                  <a:srgbClr val="514A40"/>
                </a:solidFill>
              </a:rPr>
              <a:t>bikepark</a:t>
            </a:r>
            <a:r>
              <a:rPr lang="de-DE" dirty="0">
                <a:solidFill>
                  <a:srgbClr val="514A40"/>
                </a:solidFill>
              </a:rPr>
              <a:t> </a:t>
            </a:r>
            <a:r>
              <a:rPr lang="de-DE" dirty="0" smtClean="0">
                <a:solidFill>
                  <a:srgbClr val="514A40"/>
                </a:solidFill>
              </a:rPr>
              <a:t>und dem Ortsnamen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Patenschaft übernehmen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Sponsorensuche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Verwaltung von Projektbezogenen Spenden, </a:t>
            </a:r>
            <a:r>
              <a:rPr lang="de-DE" dirty="0" smtClean="0">
                <a:solidFill>
                  <a:srgbClr val="514A40"/>
                </a:solidFill>
              </a:rPr>
              <a:t>Spendenquittungen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Promo Aktionen durchführen, Modularen Pumptrack </a:t>
            </a:r>
            <a:r>
              <a:rPr lang="de-DE" dirty="0" smtClean="0">
                <a:solidFill>
                  <a:srgbClr val="514A40"/>
                </a:solidFill>
              </a:rPr>
              <a:t>aufstellen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Aktionen an </a:t>
            </a:r>
            <a:r>
              <a:rPr lang="de-DE" dirty="0" smtClean="0">
                <a:solidFill>
                  <a:srgbClr val="514A40"/>
                </a:solidFill>
              </a:rPr>
              <a:t>Schulen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</a:rPr>
              <a:t>Kontakte </a:t>
            </a:r>
            <a:r>
              <a:rPr lang="de-DE" dirty="0">
                <a:solidFill>
                  <a:srgbClr val="514A40"/>
                </a:solidFill>
              </a:rPr>
              <a:t>zu </a:t>
            </a:r>
            <a:r>
              <a:rPr lang="de-DE" dirty="0" err="1">
                <a:solidFill>
                  <a:srgbClr val="514A40"/>
                </a:solidFill>
              </a:rPr>
              <a:t>Bikeshops</a:t>
            </a:r>
            <a:r>
              <a:rPr lang="de-DE" dirty="0">
                <a:solidFill>
                  <a:srgbClr val="514A40"/>
                </a:solidFill>
              </a:rPr>
              <a:t> (Durch </a:t>
            </a:r>
            <a:r>
              <a:rPr lang="de-DE" dirty="0" err="1">
                <a:solidFill>
                  <a:srgbClr val="514A40"/>
                </a:solidFill>
              </a:rPr>
              <a:t>Kodieraktionen</a:t>
            </a:r>
            <a:r>
              <a:rPr lang="de-DE" dirty="0">
                <a:solidFill>
                  <a:srgbClr val="514A40"/>
                </a:solidFill>
              </a:rPr>
              <a:t>) nutzen um </a:t>
            </a:r>
            <a:r>
              <a:rPr lang="de-DE" dirty="0" smtClean="0">
                <a:solidFill>
                  <a:srgbClr val="514A40"/>
                </a:solidFill>
              </a:rPr>
              <a:t>Projekte bekannt zu machen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67" y="1650670"/>
            <a:ext cx="5727448" cy="3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85229"/>
                </a:solidFill>
              </a:rPr>
              <a:t>Wie kann ich </a:t>
            </a:r>
            <a:r>
              <a:rPr lang="de-DE" dirty="0" smtClean="0">
                <a:solidFill>
                  <a:srgbClr val="A85229"/>
                </a:solidFill>
              </a:rPr>
              <a:t>EUCH unterstützen </a:t>
            </a:r>
            <a:r>
              <a:rPr lang="de-DE" dirty="0">
                <a:solidFill>
                  <a:srgbClr val="A85229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Überregional Unterstützung durch Vorträge bei </a:t>
            </a:r>
            <a:r>
              <a:rPr lang="de-DE" dirty="0" smtClean="0">
                <a:solidFill>
                  <a:srgbClr val="514A40"/>
                </a:solidFill>
              </a:rPr>
              <a:t>Gemeinden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</a:rPr>
              <a:t>Hilfe bei der Argumentation gegenüber Bedenkenträgern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</a:rPr>
              <a:t>Kontakt zu Bau und Planungsfirmen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/>
              <a:t>Bei Fragen Mail an:</a:t>
            </a:r>
            <a:br>
              <a:rPr lang="de-DE" dirty="0" smtClean="0"/>
            </a:br>
            <a:r>
              <a:rPr lang="de-DE" dirty="0" smtClean="0"/>
              <a:t>pumpzone@outlook.de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59" y="1644386"/>
            <a:ext cx="5696953" cy="3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85229"/>
                </a:solidFill>
              </a:rPr>
              <a:t>Übrigens...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Pumptrack fahren ist seit 2019 auch UCI </a:t>
            </a:r>
            <a:r>
              <a:rPr lang="de-DE" dirty="0" smtClean="0">
                <a:solidFill>
                  <a:srgbClr val="514A40"/>
                </a:solidFill>
              </a:rPr>
              <a:t>Disziplin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Es gibt seit 2018 eine Pumptrack WM die offen für </a:t>
            </a:r>
            <a:r>
              <a:rPr lang="de-DE" dirty="0" smtClean="0">
                <a:solidFill>
                  <a:srgbClr val="514A40"/>
                </a:solidFill>
              </a:rPr>
              <a:t>Jedermann </a:t>
            </a:r>
            <a:r>
              <a:rPr lang="de-DE" dirty="0" smtClean="0">
                <a:solidFill>
                  <a:srgbClr val="514A40"/>
                </a:solidFill>
              </a:rPr>
              <a:t>ist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err="1" smtClean="0">
                <a:solidFill>
                  <a:srgbClr val="514A40"/>
                </a:solidFill>
              </a:rPr>
              <a:t>Qualifier</a:t>
            </a:r>
            <a:r>
              <a:rPr lang="de-DE" dirty="0" smtClean="0">
                <a:solidFill>
                  <a:srgbClr val="514A40"/>
                </a:solidFill>
              </a:rPr>
              <a:t> finden weltweit auf </a:t>
            </a:r>
            <a:r>
              <a:rPr lang="de-DE" dirty="0" err="1" smtClean="0">
                <a:solidFill>
                  <a:srgbClr val="514A40"/>
                </a:solidFill>
              </a:rPr>
              <a:t>velosolutions</a:t>
            </a:r>
            <a:r>
              <a:rPr lang="de-DE" dirty="0" smtClean="0">
                <a:solidFill>
                  <a:srgbClr val="514A40"/>
                </a:solidFill>
              </a:rPr>
              <a:t> Pumptracks statt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7" y="316453"/>
            <a:ext cx="4007060" cy="26713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6" y="3128211"/>
            <a:ext cx="4018547" cy="26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Beispiele anderer</a:t>
            </a:r>
            <a:b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</a:b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Gemeinden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Pumptrack Kranichstein (Zusammen mit der EKS)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Pumptrack </a:t>
            </a: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Gross-Umstadt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(Zusammen mit der Ernst-Reuter Schule)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Pumptrack Neu-Isenburg (Waldspielpark Tannenwald)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Pumptrack Selb / Bayern (Zusammen mit </a:t>
            </a: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Bikepark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Radquartier)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Pumptrack Wetzlar (Initiative des DAV)</a:t>
            </a: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sz="2000" b="0" i="0" dirty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sz="2000" b="0" i="0" dirty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7" y="562552"/>
            <a:ext cx="5556045" cy="41670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47" y="1206501"/>
            <a:ext cx="5723662" cy="32121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67" y="1566475"/>
            <a:ext cx="5679758" cy="40690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69" y="2132326"/>
            <a:ext cx="5844787" cy="3898103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5562" y="6215742"/>
            <a:ext cx="10918372" cy="489857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2400" b="1" i="0" dirty="0" smtClean="0">
                <a:solidFill>
                  <a:srgbClr val="514A4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 Rounded MT Bold" pitchFamily="34" charset="0"/>
              </a:rPr>
              <a:t>Pumptrack Initiative   </a:t>
            </a: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319" y="827313"/>
            <a:ext cx="12061368" cy="9252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4400" b="1" i="0" baseline="0" dirty="0" smtClean="0">
                <a:solidFill>
                  <a:srgbClr val="A85229"/>
                </a:solidFill>
                <a:effectLst/>
              </a:rPr>
              <a:t>Vielen Dank für ihre Aufmerksamkeit</a:t>
            </a:r>
          </a:p>
          <a:p>
            <a:pPr marL="0" indent="0" algn="l">
              <a:spcBef>
                <a:spcPts val="0"/>
              </a:spcBef>
              <a:buNone/>
            </a:pPr>
            <a:endParaRPr lang="de-DE" dirty="0">
              <a:solidFill>
                <a:srgbClr val="A85229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2" y="6108207"/>
            <a:ext cx="597393" cy="597393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674750" y="2827617"/>
            <a:ext cx="9419279" cy="221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286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Kontakt: </a:t>
            </a:r>
            <a:r>
              <a:rPr lang="de-DE" dirty="0" smtClean="0">
                <a:solidFill>
                  <a:srgbClr val="514A40"/>
                </a:solidFill>
                <a:latin typeface="Cambria"/>
                <a:hlinkClick r:id="rId4"/>
              </a:rPr>
              <a:t>Pumpzone@outlook.de</a:t>
            </a: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274320" indent="-2286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Weitere Infos: Facebook Seite der Initiative </a:t>
            </a:r>
            <a:br>
              <a:rPr lang="de-DE" dirty="0" smtClean="0">
                <a:solidFill>
                  <a:srgbClr val="514A40"/>
                </a:solidFill>
                <a:latin typeface="Cambria"/>
              </a:rPr>
            </a:br>
            <a:r>
              <a:rPr lang="de-DE" dirty="0" smtClean="0">
                <a:solidFill>
                  <a:srgbClr val="514A40"/>
                </a:solidFill>
                <a:latin typeface="Cambria"/>
              </a:rPr>
              <a:t>(Google Suche nach </a:t>
            </a:r>
            <a:r>
              <a:rPr lang="de-DE" dirty="0" smtClean="0">
                <a:solidFill>
                  <a:srgbClr val="514A40"/>
                </a:solidFill>
                <a:hlinkClick r:id="rId4"/>
              </a:rPr>
              <a:t>Pumptrack Langen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 verweist direkt auf den Facebook Link)</a:t>
            </a:r>
          </a:p>
          <a:p>
            <a:pPr marL="274320" indent="-2286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3" y="2387122"/>
            <a:ext cx="2257617" cy="22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3140" y="1303745"/>
            <a:ext cx="96012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8092" y="2634420"/>
            <a:ext cx="9601200" cy="3546550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1" i="0" dirty="0" smtClean="0">
                <a:solidFill>
                  <a:srgbClr val="514A40"/>
                </a:solidFill>
                <a:latin typeface="Cambria"/>
              </a:rPr>
              <a:t>Vorstellung der Pumptrack Initiative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1" i="0" dirty="0" smtClean="0">
                <a:solidFill>
                  <a:srgbClr val="514A40"/>
                </a:solidFill>
                <a:latin typeface="Cambria"/>
              </a:rPr>
              <a:t>Was ist ein Pumptrack (bei Bedarf)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b="1" dirty="0" smtClean="0">
                <a:solidFill>
                  <a:srgbClr val="514A40"/>
                </a:solidFill>
                <a:latin typeface="Cambria"/>
              </a:rPr>
              <a:t>Warum dieser Workshop ?</a:t>
            </a:r>
            <a:endParaRPr lang="de-DE" sz="2000" b="1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b="1" dirty="0" smtClean="0">
                <a:solidFill>
                  <a:srgbClr val="514A40"/>
                </a:solidFill>
              </a:rPr>
              <a:t>Warum </a:t>
            </a:r>
            <a:r>
              <a:rPr lang="de-DE" b="1" dirty="0">
                <a:solidFill>
                  <a:srgbClr val="514A40"/>
                </a:solidFill>
              </a:rPr>
              <a:t>finden Kinder und Jugendliche Pumptracks toll ?</a:t>
            </a:r>
            <a:endParaRPr lang="de-DE" b="1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b="1" dirty="0" smtClean="0">
                <a:solidFill>
                  <a:srgbClr val="514A40"/>
                </a:solidFill>
              </a:rPr>
              <a:t>Was </a:t>
            </a:r>
            <a:r>
              <a:rPr lang="de-DE" b="1" dirty="0">
                <a:solidFill>
                  <a:srgbClr val="514A40"/>
                </a:solidFill>
              </a:rPr>
              <a:t>können Kinder und Jugendliche beim Pumptrack fahren lernen </a:t>
            </a:r>
            <a:r>
              <a:rPr lang="de-DE" b="1" dirty="0" smtClean="0">
                <a:solidFill>
                  <a:srgbClr val="514A40"/>
                </a:solidFill>
              </a:rPr>
              <a:t>?</a:t>
            </a:r>
            <a:endParaRPr lang="de-DE" b="1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b="1" dirty="0" smtClean="0">
                <a:solidFill>
                  <a:srgbClr val="514A40"/>
                </a:solidFill>
                <a:latin typeface="Cambria"/>
              </a:rPr>
              <a:t>Was hat der ADFC damit zu tun und wie profitiert der ADFC von Pumptracks ?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b="1" dirty="0" smtClean="0">
                <a:solidFill>
                  <a:srgbClr val="514A40"/>
                </a:solidFill>
                <a:latin typeface="Cambria"/>
              </a:rPr>
              <a:t>Wie kann ich euch unterstützen ?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endParaRPr lang="de-DE" b="1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5" y="202206"/>
            <a:ext cx="1548891" cy="15488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94" y="557551"/>
            <a:ext cx="1762125" cy="838200"/>
          </a:xfrm>
          <a:prstGeom prst="rect">
            <a:avLst/>
          </a:prstGeom>
        </p:spPr>
      </p:pic>
      <p:pic>
        <p:nvPicPr>
          <p:cNvPr id="14" name="Picture 2" descr="X:\priv\! Bike\! Pumptrack LA DR\Shapetastic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00" y="2622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557551"/>
            <a:ext cx="29094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58091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Vorstellung Pumptrack Initiative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350818"/>
            <a:ext cx="4826330" cy="2847109"/>
          </a:xfrm>
        </p:spPr>
        <p:txBody>
          <a:bodyPr>
            <a:normAutofit lnSpcReduction="10000"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Wer sind wir ?  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Was treibt uns an ?</a:t>
            </a:r>
            <a:br>
              <a:rPr lang="de-DE" sz="2000" b="0" i="0" dirty="0" smtClean="0">
                <a:solidFill>
                  <a:srgbClr val="514A40"/>
                </a:solidFill>
                <a:latin typeface="Cambria"/>
              </a:rPr>
            </a:b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Spass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am biken</a:t>
            </a:r>
            <a:br>
              <a:rPr lang="de-DE" sz="2000" b="0" i="0" dirty="0" smtClean="0">
                <a:solidFill>
                  <a:srgbClr val="514A40"/>
                </a:solidFill>
                <a:latin typeface="Cambria"/>
              </a:rPr>
            </a:b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Spass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an der Arbeit mit Jugendlichen</a:t>
            </a:r>
            <a:br>
              <a:rPr lang="de-DE" sz="2000" b="0" i="0" dirty="0" smtClean="0">
                <a:solidFill>
                  <a:srgbClr val="514A40"/>
                </a:solidFill>
                <a:latin typeface="Cambria"/>
              </a:rPr>
            </a:b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Die Erstellung eines lokalen </a:t>
            </a: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Bikespots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Was machen wir ?</a:t>
            </a:r>
            <a:br>
              <a:rPr lang="de-DE" dirty="0" smtClean="0">
                <a:solidFill>
                  <a:srgbClr val="514A40"/>
                </a:solidFill>
                <a:latin typeface="Cambria"/>
              </a:rPr>
            </a:br>
            <a:r>
              <a:rPr lang="de-DE" dirty="0" smtClean="0">
                <a:solidFill>
                  <a:srgbClr val="514A40"/>
                </a:solidFill>
                <a:latin typeface="Cambria"/>
              </a:rPr>
              <a:t> Projekt Pumptrack Langen / 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Egelsbach</a:t>
            </a:r>
            <a:br>
              <a:rPr lang="de-DE" dirty="0" smtClean="0">
                <a:solidFill>
                  <a:srgbClr val="514A40"/>
                </a:solidFill>
                <a:latin typeface="Cambria"/>
              </a:rPr>
            </a:br>
            <a:r>
              <a:rPr lang="de-DE" dirty="0" smtClean="0">
                <a:solidFill>
                  <a:srgbClr val="514A40"/>
                </a:solidFill>
                <a:latin typeface="Cambria"/>
              </a:rPr>
              <a:t> Öffentlichkeitsarbeit</a:t>
            </a:r>
            <a:br>
              <a:rPr lang="de-DE" dirty="0" smtClean="0">
                <a:solidFill>
                  <a:srgbClr val="514A40"/>
                </a:solidFill>
                <a:latin typeface="Cambria"/>
              </a:rPr>
            </a:br>
            <a:r>
              <a:rPr lang="de-DE" dirty="0" smtClean="0">
                <a:solidFill>
                  <a:srgbClr val="514A40"/>
                </a:solidFill>
                <a:latin typeface="Cambria"/>
              </a:rPr>
              <a:t> Teilnahme an Wettbewerben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8273" r="24233" b="6588"/>
          <a:stretch/>
        </p:blipFill>
        <p:spPr>
          <a:xfrm>
            <a:off x="7957332" y="1039091"/>
            <a:ext cx="1888177" cy="1708351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31" y="2861952"/>
            <a:ext cx="4432965" cy="32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Was ist ein Pumptrack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Piste / Rundkurs für Radfahrer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Besteht aus Bodenwellen und Steilwandkurven und Sprüngen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Meist aus Erde oder Asphalt gebaut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Pumptracks sind die neuen Skateparks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 marL="45720" indent="0" algn="l" defTabSz="914400">
              <a:spcBef>
                <a:spcPts val="1800"/>
              </a:spcBef>
              <a:buClr>
                <a:srgbClr val="A85229"/>
              </a:buClr>
              <a:buNone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 </a:t>
            </a:r>
            <a:endParaRPr lang="de-DE" dirty="0" smtClean="0">
              <a:solidFill>
                <a:srgbClr val="514A40"/>
              </a:solidFill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67" y="3188039"/>
            <a:ext cx="4624491" cy="28903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67" y="336469"/>
            <a:ext cx="4624491" cy="28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Wie Benutzt man einen Pumptrack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Gefahren wird im Stehen ohne in die Pedale zu treten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Angetrieben wird nur durch „pumpen“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Ziehen + Drücken mit Armen und Beinen = Pumpen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Durch Gewichtsverlagerung und 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richtiges Timing 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wird Geschwindigkeit aufgebaut</a:t>
            </a:r>
            <a:endParaRPr lang="de-DE" dirty="0" smtClean="0">
              <a:solidFill>
                <a:srgbClr val="514A40"/>
              </a:solidFill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Geht es nach oben – leicht machen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Geht es nach unten – schwer machen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2776"/>
            <a:ext cx="5791200" cy="304505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36073"/>
          </a:xfrm>
        </p:spPr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Warum dieser </a:t>
            </a:r>
            <a:r>
              <a:rPr lang="de-DE" dirty="0" smtClean="0">
                <a:solidFill>
                  <a:srgbClr val="A85229"/>
                </a:solidFill>
                <a:latin typeface="Cambria"/>
              </a:rPr>
              <a:t>Workshop 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998522" cy="4117975"/>
          </a:xfrm>
        </p:spPr>
        <p:txBody>
          <a:bodyPr>
            <a:normAutofit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ADFC Hessenforum 2017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3 Jahre seit 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meiner 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ersten 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Pumptrack Begegnung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Viele Kontakte auf unterschiedlichen Pumptracks in DE und im Ausland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Resonanz von 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Eltern</a:t>
            </a: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Gespräche mit Bau und Planungsfirmen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Programm ADFC Hessenforum 2019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  <a:p>
            <a:pPr marL="45720" indent="0">
              <a:buClr>
                <a:srgbClr val="A85229"/>
              </a:buClr>
              <a:buNone/>
            </a:pP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48" y="2021157"/>
            <a:ext cx="5270951" cy="2964910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36073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warum finden Kinder und Jugendliche Pumptracks</a:t>
            </a:r>
            <a:r>
              <a:rPr lang="de-DE" sz="3200" b="1" i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 toll 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Spielerisch Vertrauen in die eigenen Fähigkeiten aufbauen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Grenzen 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austesten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Wettbewerb mit anderen Jugendlichen</a:t>
            </a:r>
            <a:endParaRPr lang="de-DE" dirty="0" smtClean="0">
              <a:solidFill>
                <a:srgbClr val="514A40"/>
              </a:solidFill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err="1" smtClean="0">
                <a:solidFill>
                  <a:srgbClr val="514A40"/>
                </a:solidFill>
                <a:latin typeface="Cambria"/>
              </a:rPr>
              <a:t>Spass</a:t>
            </a: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 an der Bewegung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Soziale Kontakte, gemeinsames Lernen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sz="2000" b="0" i="0" dirty="0" smtClean="0">
                <a:solidFill>
                  <a:srgbClr val="514A40"/>
                </a:solidFill>
                <a:latin typeface="Cambria"/>
              </a:rPr>
              <a:t>Gemeinsame 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Aktivitäten mit den Eltern</a:t>
            </a:r>
            <a:endParaRPr lang="de-DE" sz="2000" b="0" i="0" dirty="0" smtClean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63" y="1470482"/>
            <a:ext cx="5562098" cy="3707160"/>
          </a:xfrm>
        </p:spPr>
      </p:pic>
    </p:spTree>
    <p:extLst>
      <p:ext uri="{BB962C8B-B14F-4D97-AF65-F5344CB8AC3E}">
        <p14:creationId xmlns:p14="http://schemas.microsoft.com/office/powerpoint/2010/main" val="38335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3607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A85229"/>
                </a:solidFill>
              </a:rPr>
              <a:t>Was </a:t>
            </a:r>
            <a:r>
              <a:rPr lang="de-DE" dirty="0">
                <a:solidFill>
                  <a:srgbClr val="A85229"/>
                </a:solidFill>
              </a:rPr>
              <a:t>können Kinder und Jugendliche beim Pumptrack fahren lernen </a:t>
            </a:r>
            <a:r>
              <a:rPr lang="de-DE" dirty="0" smtClean="0">
                <a:solidFill>
                  <a:srgbClr val="A85229"/>
                </a:solidFill>
              </a:rPr>
              <a:t>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Balance Gefühl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Mehr Sicherheit auch bei brenzligen Situationen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Soziale Kompetenz / Umgang miteinander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Erster Kontakt mit „Verkehrsregeln“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de-DE" dirty="0" err="1" smtClean="0">
                <a:solidFill>
                  <a:srgbClr val="514A40"/>
                </a:solidFill>
                <a:latin typeface="Cambria"/>
              </a:rPr>
              <a:t>Spass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 an Bewegung auf dem Rad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Verschiedenste Interessengruppen, Generationen und Nationalitäten bewegen sich in einem gemeinsamen „Verkehrsraum“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1680"/>
            <a:ext cx="5713068" cy="3216896"/>
          </a:xfrm>
        </p:spPr>
      </p:pic>
    </p:spTree>
    <p:extLst>
      <p:ext uri="{BB962C8B-B14F-4D97-AF65-F5344CB8AC3E}">
        <p14:creationId xmlns:p14="http://schemas.microsoft.com/office/powerpoint/2010/main" val="42600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3607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A85229"/>
                </a:solidFill>
              </a:rPr>
              <a:t>Was hat der ADFC damit zu tun ?</a:t>
            </a: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/>
            </a:r>
            <a:b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</a:b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 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5129151" cy="4117975"/>
          </a:xfrm>
        </p:spPr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>
                <a:solidFill>
                  <a:srgbClr val="514A40"/>
                </a:solidFill>
              </a:rPr>
              <a:t>Steigerung der Bekanntheit des ADFC bei Jugendlichen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Gewinnung von Eltern als Mitglieder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Wer früh </a:t>
            </a:r>
            <a:r>
              <a:rPr lang="de-DE" dirty="0" err="1" smtClean="0">
                <a:solidFill>
                  <a:srgbClr val="514A40"/>
                </a:solidFill>
                <a:latin typeface="Cambria"/>
              </a:rPr>
              <a:t>Spass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 am Fahrradfahren hat achtet später im </a:t>
            </a:r>
            <a:r>
              <a:rPr lang="de-DE" dirty="0" err="1" smtClean="0">
                <a:solidFill>
                  <a:srgbClr val="514A40"/>
                </a:solidFill>
                <a:latin typeface="Cambria"/>
              </a:rPr>
              <a:t>Strassenverkehr</a:t>
            </a:r>
            <a:r>
              <a:rPr lang="de-DE" dirty="0" smtClean="0">
                <a:solidFill>
                  <a:srgbClr val="514A40"/>
                </a:solidFill>
                <a:latin typeface="Cambria"/>
              </a:rPr>
              <a:t> eher auf Radfahrer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Sensibilisierung im Kindesalter nutzt langfristig der Gesellschaft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de-DE" dirty="0" smtClean="0"/>
              <a:t>Eigene Ideen ?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0078" y="6443857"/>
            <a:ext cx="7337254" cy="31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514A40"/>
                </a:solidFill>
                <a:latin typeface="Arial Rounded MT Bold" pitchFamily="34" charset="0"/>
              </a:rPr>
              <a:t>Pumptrack Initiative   Egelsbach – Langen - Dreieich</a:t>
            </a:r>
            <a:endParaRPr lang="de-DE" sz="2400" dirty="0">
              <a:latin typeface="Arial Rounded MT Bold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" y="6391008"/>
            <a:ext cx="401680" cy="4016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76" y="1576206"/>
            <a:ext cx="5193478" cy="3895108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849092" y="1921477"/>
            <a:ext cx="4724400" cy="411797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9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f105ad54-119a-4495-aa55-0e28b6b4ad2f" xsi:nil="true"/>
    <AssetExpire xmlns="f105ad54-119a-4495-aa55-0e28b6b4ad2f">2029-01-01T08:00:00+00:00</AssetExpire>
    <CampaignTagsTaxHTField0 xmlns="f105ad54-119a-4495-aa55-0e28b6b4ad2f">
      <Terms xmlns="http://schemas.microsoft.com/office/infopath/2007/PartnerControls"/>
    </CampaignTagsTaxHTField0>
    <IntlLangReviewDate xmlns="f105ad54-119a-4495-aa55-0e28b6b4ad2f" xsi:nil="true"/>
    <TPFriendlyName xmlns="f105ad54-119a-4495-aa55-0e28b6b4ad2f" xsi:nil="true"/>
    <IntlLangReview xmlns="f105ad54-119a-4495-aa55-0e28b6b4ad2f">false</IntlLangReview>
    <LocLastLocAttemptVersionLookup xmlns="f105ad54-119a-4495-aa55-0e28b6b4ad2f">847686</LocLastLocAttemptVersionLookup>
    <PolicheckWords xmlns="f105ad54-119a-4495-aa55-0e28b6b4ad2f" xsi:nil="true"/>
    <SubmitterId xmlns="f105ad54-119a-4495-aa55-0e28b6b4ad2f" xsi:nil="true"/>
    <AcquiredFrom xmlns="f105ad54-119a-4495-aa55-0e28b6b4ad2f">Internal MS</AcquiredFrom>
    <EditorialStatus xmlns="f105ad54-119a-4495-aa55-0e28b6b4ad2f">Complete</EditorialStatus>
    <Markets xmlns="f105ad54-119a-4495-aa55-0e28b6b4ad2f"/>
    <OriginAsset xmlns="f105ad54-119a-4495-aa55-0e28b6b4ad2f" xsi:nil="true"/>
    <AssetStart xmlns="f105ad54-119a-4495-aa55-0e28b6b4ad2f">2012-07-18T04:06:00+00:00</AssetStart>
    <FriendlyTitle xmlns="f105ad54-119a-4495-aa55-0e28b6b4ad2f" xsi:nil="true"/>
    <MarketSpecific xmlns="f105ad54-119a-4495-aa55-0e28b6b4ad2f">false</MarketSpecific>
    <TPNamespace xmlns="f105ad54-119a-4495-aa55-0e28b6b4ad2f" xsi:nil="true"/>
    <PublishStatusLookup xmlns="f105ad54-119a-4495-aa55-0e28b6b4ad2f">
      <Value>564543</Value>
    </PublishStatusLookup>
    <APAuthor xmlns="f105ad54-119a-4495-aa55-0e28b6b4ad2f">
      <UserInfo>
        <DisplayName>REDMOND\kristaa</DisplayName>
        <AccountId>136</AccountId>
        <AccountType/>
      </UserInfo>
    </APAuthor>
    <TPCommandLine xmlns="f105ad54-119a-4495-aa55-0e28b6b4ad2f" xsi:nil="true"/>
    <IntlLangReviewer xmlns="f105ad54-119a-4495-aa55-0e28b6b4ad2f" xsi:nil="true"/>
    <OpenTemplate xmlns="f105ad54-119a-4495-aa55-0e28b6b4ad2f">true</OpenTemplate>
    <CSXSubmissionDate xmlns="f105ad54-119a-4495-aa55-0e28b6b4ad2f" xsi:nil="true"/>
    <TaxCatchAll xmlns="f105ad54-119a-4495-aa55-0e28b6b4ad2f"/>
    <Manager xmlns="f105ad54-119a-4495-aa55-0e28b6b4ad2f" xsi:nil="true"/>
    <NumericId xmlns="f105ad54-119a-4495-aa55-0e28b6b4ad2f" xsi:nil="true"/>
    <ParentAssetId xmlns="f105ad54-119a-4495-aa55-0e28b6b4ad2f" xsi:nil="true"/>
    <OriginalSourceMarket xmlns="f105ad54-119a-4495-aa55-0e28b6b4ad2f">english</OriginalSourceMarket>
    <ApprovalStatus xmlns="f105ad54-119a-4495-aa55-0e28b6b4ad2f">InProgress</ApprovalStatus>
    <TPComponent xmlns="f105ad54-119a-4495-aa55-0e28b6b4ad2f" xsi:nil="true"/>
    <EditorialTags xmlns="f105ad54-119a-4495-aa55-0e28b6b4ad2f" xsi:nil="true"/>
    <TPExecutable xmlns="f105ad54-119a-4495-aa55-0e28b6b4ad2f" xsi:nil="true"/>
    <TPLaunchHelpLink xmlns="f105ad54-119a-4495-aa55-0e28b6b4ad2f" xsi:nil="true"/>
    <LocComments xmlns="f105ad54-119a-4495-aa55-0e28b6b4ad2f" xsi:nil="true"/>
    <LocRecommendedHandoff xmlns="f105ad54-119a-4495-aa55-0e28b6b4ad2f" xsi:nil="true"/>
    <SourceTitle xmlns="f105ad54-119a-4495-aa55-0e28b6b4ad2f" xsi:nil="true"/>
    <CSXUpdate xmlns="f105ad54-119a-4495-aa55-0e28b6b4ad2f">false</CSXUpdate>
    <IntlLocPriority xmlns="f105ad54-119a-4495-aa55-0e28b6b4ad2f" xsi:nil="true"/>
    <UAProjectedTotalWords xmlns="f105ad54-119a-4495-aa55-0e28b6b4ad2f" xsi:nil="true"/>
    <AssetType xmlns="f105ad54-119a-4495-aa55-0e28b6b4ad2f">TP</AssetType>
    <MachineTranslated xmlns="f105ad54-119a-4495-aa55-0e28b6b4ad2f">false</MachineTranslated>
    <OutputCachingOn xmlns="f105ad54-119a-4495-aa55-0e28b6b4ad2f">false</OutputCachingOn>
    <TemplateStatus xmlns="f105ad54-119a-4495-aa55-0e28b6b4ad2f">Complete</TemplateStatus>
    <IsSearchable xmlns="f105ad54-119a-4495-aa55-0e28b6b4ad2f">true</IsSearchable>
    <ContentItem xmlns="f105ad54-119a-4495-aa55-0e28b6b4ad2f" xsi:nil="true"/>
    <HandoffToMSDN xmlns="f105ad54-119a-4495-aa55-0e28b6b4ad2f" xsi:nil="true"/>
    <ShowIn xmlns="f105ad54-119a-4495-aa55-0e28b6b4ad2f">Show everywhere</ShowIn>
    <ThumbnailAssetId xmlns="f105ad54-119a-4495-aa55-0e28b6b4ad2f" xsi:nil="true"/>
    <UALocComments xmlns="f105ad54-119a-4495-aa55-0e28b6b4ad2f" xsi:nil="true"/>
    <UALocRecommendation xmlns="f105ad54-119a-4495-aa55-0e28b6b4ad2f">Localize</UALocRecommendation>
    <LastModifiedDateTime xmlns="f105ad54-119a-4495-aa55-0e28b6b4ad2f" xsi:nil="true"/>
    <LegacyData xmlns="f105ad54-119a-4495-aa55-0e28b6b4ad2f" xsi:nil="true"/>
    <LocManualTestRequired xmlns="f105ad54-119a-4495-aa55-0e28b6b4ad2f">false</LocManualTestRequired>
    <LocMarketGroupTiers2 xmlns="f105ad54-119a-4495-aa55-0e28b6b4ad2f" xsi:nil="true"/>
    <ClipArtFilename xmlns="f105ad54-119a-4495-aa55-0e28b6b4ad2f" xsi:nil="true"/>
    <TPApplication xmlns="f105ad54-119a-4495-aa55-0e28b6b4ad2f" xsi:nil="true"/>
    <CSXHash xmlns="f105ad54-119a-4495-aa55-0e28b6b4ad2f" xsi:nil="true"/>
    <DirectSourceMarket xmlns="f105ad54-119a-4495-aa55-0e28b6b4ad2f">english</DirectSourceMarket>
    <PrimaryImageGen xmlns="f105ad54-119a-4495-aa55-0e28b6b4ad2f">true</PrimaryImageGen>
    <PlannedPubDate xmlns="f105ad54-119a-4495-aa55-0e28b6b4ad2f" xsi:nil="true"/>
    <CSXSubmissionMarket xmlns="f105ad54-119a-4495-aa55-0e28b6b4ad2f" xsi:nil="true"/>
    <Downloads xmlns="f105ad54-119a-4495-aa55-0e28b6b4ad2f">0</Downloads>
    <ArtSampleDocs xmlns="f105ad54-119a-4495-aa55-0e28b6b4ad2f" xsi:nil="true"/>
    <TrustLevel xmlns="f105ad54-119a-4495-aa55-0e28b6b4ad2f">1 Microsoft Managed Content</TrustLevel>
    <BlockPublish xmlns="f105ad54-119a-4495-aa55-0e28b6b4ad2f">false</BlockPublish>
    <TPLaunchHelpLinkType xmlns="f105ad54-119a-4495-aa55-0e28b6b4ad2f">Template</TPLaunchHelpLinkType>
    <LocalizationTagsTaxHTField0 xmlns="f105ad54-119a-4495-aa55-0e28b6b4ad2f">
      <Terms xmlns="http://schemas.microsoft.com/office/infopath/2007/PartnerControls"/>
    </LocalizationTagsTaxHTField0>
    <BusinessGroup xmlns="f105ad54-119a-4495-aa55-0e28b6b4ad2f" xsi:nil="true"/>
    <Providers xmlns="f105ad54-119a-4495-aa55-0e28b6b4ad2f" xsi:nil="true"/>
    <TemplateTemplateType xmlns="f105ad54-119a-4495-aa55-0e28b6b4ad2f">PowerPoint Presentation Template</TemplateTemplateType>
    <TimesCloned xmlns="f105ad54-119a-4495-aa55-0e28b6b4ad2f" xsi:nil="true"/>
    <TPAppVersion xmlns="f105ad54-119a-4495-aa55-0e28b6b4ad2f" xsi:nil="true"/>
    <VoteCount xmlns="f105ad54-119a-4495-aa55-0e28b6b4ad2f" xsi:nil="true"/>
    <AverageRating xmlns="f105ad54-119a-4495-aa55-0e28b6b4ad2f" xsi:nil="true"/>
    <FeatureTagsTaxHTField0 xmlns="f105ad54-119a-4495-aa55-0e28b6b4ad2f">
      <Terms xmlns="http://schemas.microsoft.com/office/infopath/2007/PartnerControls"/>
    </FeatureTagsTaxHTField0>
    <Provider xmlns="f105ad54-119a-4495-aa55-0e28b6b4ad2f" xsi:nil="true"/>
    <UACurrentWords xmlns="f105ad54-119a-4495-aa55-0e28b6b4ad2f" xsi:nil="true"/>
    <AssetId xmlns="f105ad54-119a-4495-aa55-0e28b6b4ad2f">TP103031021</AssetId>
    <TPClientViewer xmlns="f105ad54-119a-4495-aa55-0e28b6b4ad2f" xsi:nil="true"/>
    <DSATActionTaken xmlns="f105ad54-119a-4495-aa55-0e28b6b4ad2f" xsi:nil="true"/>
    <APEditor xmlns="f105ad54-119a-4495-aa55-0e28b6b4ad2f">
      <UserInfo>
        <DisplayName/>
        <AccountId xsi:nil="true"/>
        <AccountType/>
      </UserInfo>
    </APEditor>
    <TPInstallLocation xmlns="f105ad54-119a-4495-aa55-0e28b6b4ad2f" xsi:nil="true"/>
    <OOCacheId xmlns="f105ad54-119a-4495-aa55-0e28b6b4ad2f" xsi:nil="true"/>
    <IsDeleted xmlns="f105ad54-119a-4495-aa55-0e28b6b4ad2f">false</IsDeleted>
    <PublishTargets xmlns="f105ad54-119a-4495-aa55-0e28b6b4ad2f">OfficeOnlineVNext</PublishTargets>
    <ApprovalLog xmlns="f105ad54-119a-4495-aa55-0e28b6b4ad2f" xsi:nil="true"/>
    <BugNumber xmlns="f105ad54-119a-4495-aa55-0e28b6b4ad2f" xsi:nil="true"/>
    <CrawlForDependencies xmlns="f105ad54-119a-4495-aa55-0e28b6b4ad2f">false</CrawlForDependencies>
    <InternalTagsTaxHTField0 xmlns="f105ad54-119a-4495-aa55-0e28b6b4ad2f">
      <Terms xmlns="http://schemas.microsoft.com/office/infopath/2007/PartnerControls"/>
    </InternalTagsTaxHTField0>
    <LastHandOff xmlns="f105ad54-119a-4495-aa55-0e28b6b4ad2f" xsi:nil="true"/>
    <Milestone xmlns="f105ad54-119a-4495-aa55-0e28b6b4ad2f" xsi:nil="true"/>
    <OriginalRelease xmlns="f105ad54-119a-4495-aa55-0e28b6b4ad2f">15</OriginalRelease>
    <RecommendationsModifier xmlns="f105ad54-119a-4495-aa55-0e28b6b4ad2f" xsi:nil="true"/>
    <ScenarioTagsTaxHTField0 xmlns="f105ad54-119a-4495-aa55-0e28b6b4ad2f">
      <Terms xmlns="http://schemas.microsoft.com/office/infopath/2007/PartnerControls"/>
    </ScenarioTagsTaxHTField0>
    <UANotes xmlns="f105ad54-119a-4495-aa55-0e28b6b4ad2f" xsi:nil="true"/>
    <Component xmlns="c7af2036-029c-470e-8042-297c68a41472" xsi:nil="true"/>
    <Description0 xmlns="c7af2036-029c-470e-8042-297c68a4147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ACBCB9-60F7-484B-958A-15054C7FE4EE}">
  <ds:schemaRefs>
    <ds:schemaRef ds:uri="http://purl.org/dc/terms/"/>
    <ds:schemaRef ds:uri="f105ad54-119a-4495-aa55-0e28b6b4ad2f"/>
    <ds:schemaRef ds:uri="http://schemas.microsoft.com/office/2006/documentManagement/types"/>
    <ds:schemaRef ds:uri="http://schemas.microsoft.com/office/infopath/2007/PartnerControls"/>
    <ds:schemaRef ds:uri="c7af2036-029c-470e-8042-297c68a4147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3485E1-5128-4003-90D8-F7010F07B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tf03031023</Template>
  <TotalTime>0</TotalTime>
  <Words>605</Words>
  <Application>Microsoft Office PowerPoint</Application>
  <PresentationFormat>Breitbild</PresentationFormat>
  <Paragraphs>111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Cambria</vt:lpstr>
      <vt:lpstr>tf03031023</vt:lpstr>
      <vt:lpstr>PUMPTRACKS – Wie man die Jugend gewinnt</vt:lpstr>
      <vt:lpstr>Agenda</vt:lpstr>
      <vt:lpstr>Vorstellung Pumptrack Initiative</vt:lpstr>
      <vt:lpstr>Was ist ein Pumptrack</vt:lpstr>
      <vt:lpstr>Wie Benutzt man einen Pumptrack</vt:lpstr>
      <vt:lpstr>Warum dieser Workshop ?</vt:lpstr>
      <vt:lpstr>warum finden Kinder und Jugendliche Pumptracks toll ?</vt:lpstr>
      <vt:lpstr>Was können Kinder und Jugendliche beim Pumptrack fahren lernen ?</vt:lpstr>
      <vt:lpstr>Was hat der ADFC damit zu tun ?  </vt:lpstr>
      <vt:lpstr>WAS kann der ADFC / dER OrtsVERBAND TUN ?</vt:lpstr>
      <vt:lpstr>Wie kann ich EUCH unterstützen ?</vt:lpstr>
      <vt:lpstr>Übrigens...</vt:lpstr>
      <vt:lpstr>Beispiele anderer Gemeinden</vt:lpstr>
      <vt:lpstr>Pumptrack Initiative   Egelsbach – Langen - Dreieich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2017-09-21T10:56:11Z</dcterms:created>
  <dcterms:modified xsi:type="dcterms:W3CDTF">2019-11-23T13:38:05Z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0x01010037696D9D1D95EC45A9440548E782419D04008C4669C20C93454ABB50E332FADBDDBE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